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-46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Edwards-Smith" userId="145b71a1-d5da-43ad-946b-3946ccca4acd" providerId="ADAL" clId="{1810CAE6-3C6F-4ACF-B03C-2A056094B018}"/>
    <pc:docChg chg="custSel modSld">
      <pc:chgData name="Clare Edwards-Smith" userId="145b71a1-d5da-43ad-946b-3946ccca4acd" providerId="ADAL" clId="{1810CAE6-3C6F-4ACF-B03C-2A056094B018}" dt="2024-03-08T16:01:56.337" v="1" actId="478"/>
      <pc:docMkLst>
        <pc:docMk/>
      </pc:docMkLst>
      <pc:sldChg chg="delSp mod">
        <pc:chgData name="Clare Edwards-Smith" userId="145b71a1-d5da-43ad-946b-3946ccca4acd" providerId="ADAL" clId="{1810CAE6-3C6F-4ACF-B03C-2A056094B018}" dt="2024-03-08T16:01:49.584" v="0" actId="478"/>
        <pc:sldMkLst>
          <pc:docMk/>
          <pc:sldMk cId="4264481118" sldId="256"/>
        </pc:sldMkLst>
        <pc:spChg chg="del">
          <ac:chgData name="Clare Edwards-Smith" userId="145b71a1-d5da-43ad-946b-3946ccca4acd" providerId="ADAL" clId="{1810CAE6-3C6F-4ACF-B03C-2A056094B018}" dt="2024-03-08T16:01:49.584" v="0" actId="478"/>
          <ac:spMkLst>
            <pc:docMk/>
            <pc:sldMk cId="4264481118" sldId="256"/>
            <ac:spMk id="3" creationId="{2430E4B7-E60A-0137-8259-2A4AA6B7F749}"/>
          </ac:spMkLst>
        </pc:spChg>
      </pc:sldChg>
      <pc:sldChg chg="delSp mod">
        <pc:chgData name="Clare Edwards-Smith" userId="145b71a1-d5da-43ad-946b-3946ccca4acd" providerId="ADAL" clId="{1810CAE6-3C6F-4ACF-B03C-2A056094B018}" dt="2024-03-08T16:01:56.337" v="1" actId="478"/>
        <pc:sldMkLst>
          <pc:docMk/>
          <pc:sldMk cId="905917942" sldId="269"/>
        </pc:sldMkLst>
        <pc:spChg chg="del">
          <ac:chgData name="Clare Edwards-Smith" userId="145b71a1-d5da-43ad-946b-3946ccca4acd" providerId="ADAL" clId="{1810CAE6-3C6F-4ACF-B03C-2A056094B018}" dt="2024-03-08T16:01:56.337" v="1" actId="478"/>
          <ac:spMkLst>
            <pc:docMk/>
            <pc:sldMk cId="905917942" sldId="269"/>
            <ac:spMk id="3" creationId="{3FE44D48-ECE2-288D-91FD-79AF9BF8E5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49BA7-21D1-484C-981B-24FF02892F1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3E13E-C791-4291-A8E2-5F038C24E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1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Safety management - skills, knowledge, experience and behaviours (indicative examples) </a:t>
            </a:r>
          </a:p>
          <a:p>
            <a:r>
              <a:rPr lang="en-GB" dirty="0"/>
              <a:t>Level A competence criteria – awareness of: </a:t>
            </a:r>
          </a:p>
          <a:p>
            <a:r>
              <a:rPr lang="en-GB" dirty="0"/>
              <a:t>• terminology relating to the maintenance of life, fire and structural safety and appropriate associated behaviours applicable in construction of the built environment </a:t>
            </a:r>
          </a:p>
          <a:p>
            <a:r>
              <a:rPr lang="en-GB" dirty="0"/>
              <a:t>• the role of health and safety as applicable to building control related to all building types • the role of effective communication methods and styles deployed in the delivery of building control functions and activities in achieving safety </a:t>
            </a:r>
          </a:p>
          <a:p>
            <a:r>
              <a:rPr lang="en-GB" dirty="0"/>
              <a:t>• the culture of the construction industry </a:t>
            </a:r>
          </a:p>
          <a:p>
            <a:r>
              <a:rPr lang="en-GB" dirty="0"/>
              <a:t>• personal safety, the safety of others and safe systems of work </a:t>
            </a:r>
          </a:p>
          <a:p>
            <a:r>
              <a:rPr lang="en-GB" dirty="0"/>
              <a:t>• risk identification, assessment methodology and management for all building types </a:t>
            </a:r>
          </a:p>
          <a:p>
            <a:r>
              <a:rPr lang="en-GB" dirty="0"/>
              <a:t>• health and safety legislation and practice, with an emphasis on the built environment </a:t>
            </a:r>
          </a:p>
          <a:p>
            <a:r>
              <a:rPr lang="en-GB" dirty="0"/>
              <a:t>• construction, design and management legislation </a:t>
            </a:r>
          </a:p>
          <a:p>
            <a:r>
              <a:rPr lang="en-GB" dirty="0"/>
              <a:t>• identification, raising concerns, effectively reporting to appropriate parties, and recording safety management incidents identified during assessment and inspection </a:t>
            </a:r>
          </a:p>
          <a:p>
            <a:r>
              <a:rPr lang="en-GB" dirty="0"/>
              <a:t>Level B competence criteria – appreciation of: </a:t>
            </a:r>
          </a:p>
          <a:p>
            <a:r>
              <a:rPr lang="en-GB" dirty="0"/>
              <a:t>• level A criteria </a:t>
            </a:r>
          </a:p>
          <a:p>
            <a:r>
              <a:rPr lang="en-GB" dirty="0"/>
              <a:t>• building safety management and how these processes interact with the building control functions including plans assessment and inspection </a:t>
            </a:r>
          </a:p>
          <a:p>
            <a:r>
              <a:rPr lang="en-GB" dirty="0"/>
              <a:t>Level C competence criteria – understanding of: </a:t>
            </a:r>
          </a:p>
          <a:p>
            <a:r>
              <a:rPr lang="en-GB" dirty="0"/>
              <a:t>• level A and B criteria </a:t>
            </a:r>
          </a:p>
          <a:p>
            <a:r>
              <a:rPr lang="en-GB" dirty="0"/>
              <a:t>• how to demonstrate effective safety management when carrying out building control for all building types excluding non-standard buildings and/or HRBs, from concept to design, approval, construction, inspection, enforcement, certification, occupation, and end use Building Inspector Competence Framework (</a:t>
            </a:r>
            <a:r>
              <a:rPr lang="en-GB" dirty="0" err="1"/>
              <a:t>BICoF</a:t>
            </a:r>
            <a:r>
              <a:rPr lang="en-GB" dirty="0"/>
              <a:t>): April 2023 34 </a:t>
            </a:r>
          </a:p>
          <a:p>
            <a:r>
              <a:rPr lang="en-GB" dirty="0"/>
              <a:t>• how building safety management behaviours compliment adherence to the Code of Conduct for Registered Building Inspectors and relevant organisational standards </a:t>
            </a:r>
          </a:p>
          <a:p>
            <a:r>
              <a:rPr lang="en-GB" dirty="0"/>
              <a:t>Level D competence criteria – comprehensive understanding of: </a:t>
            </a:r>
          </a:p>
          <a:p>
            <a:r>
              <a:rPr lang="en-GB" dirty="0"/>
              <a:t>• level A, B and C criteria </a:t>
            </a:r>
          </a:p>
          <a:p>
            <a:r>
              <a:rPr lang="en-GB" dirty="0"/>
              <a:t>• How to demonstrate effective safety management when carrying out building control for all building types including non-standard buildings and/or HRBs, from concept to design, approval, construction, inspection, enforcement, certification, occupation, and end use </a:t>
            </a:r>
          </a:p>
          <a:p>
            <a:r>
              <a:rPr lang="en-GB" dirty="0"/>
              <a:t>• How the use of building safety management supports effective participation and delivery of compliant buildings through multi-disciplinary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3E13E-C791-4291-A8E2-5F038C24E4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8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3E13E-C791-4291-A8E2-5F038C24E4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1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F087-6F66-F336-95D8-ED5B47199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870" y="4151312"/>
            <a:ext cx="3359426" cy="2040766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393CC-F492-317E-9FF1-2FF702E06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948" y="596347"/>
            <a:ext cx="2305878" cy="288235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99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0D88-71A8-AA16-FC2D-7E4125D2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CF241-2AFB-FDCD-D5DC-8553D70AE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87557-DAF4-3C29-ACE4-2B97FCC7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191C-A02C-DD34-B33C-C4E634DC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18E6-CE05-146C-6F25-BC131B58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7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DB176-572F-AF6B-A927-E27EA8A38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042D2-0C9C-80E4-7879-26B376100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29C66-96CA-B22B-8B29-4203D549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DA0A-1C65-0EA6-691F-C99E3A87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26BB4-8399-71B1-C402-52990755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1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047D-242B-AE8D-3F17-0F012D41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0"/>
            <a:ext cx="4638261" cy="2387600"/>
          </a:xfrm>
        </p:spPr>
        <p:txBody>
          <a:bodyPr anchor="b"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E47E0-2E2E-0E09-E282-39D89B8D2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46382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82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156F-BC86-E5FD-15FF-09102879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66861" cy="132556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DDD7-6FE5-5332-B226-23DFDDE9B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6861" cy="4667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08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7D73-10C6-0848-8DED-81FBB1B6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714185" cy="2852737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83FB-F3EB-E52B-ACBD-3A74D739D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7141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0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3320-E492-B222-BD89-4A81E580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FC5C-657A-47A1-7C9D-CF79499A6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1B14B-999A-5B6D-25C8-84DCC70F8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E9A82-E64C-FF87-763B-E72B4949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4AD-737C-4BE6-8168-AE6ED0F53A5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0298C-1C78-0A2D-4800-59B1400D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91335-C6B8-9F7A-A3D0-CD68E42E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4E2-D11E-4E62-9203-C6D5173A2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9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C6A3-C26A-B023-9D90-A473CF7A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262C8-7350-B855-C68E-042470E5C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D728A-161D-EA39-7034-ED483089F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05BA0A-1CE6-7BEE-97B9-6F8575375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6F1D1-E15A-77AC-CD54-E16005913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3F626-19CE-C969-7F87-F8CCE20F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4AD-737C-4BE6-8168-AE6ED0F53A5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5641C-1C33-097A-12E0-9ED6F64C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D9851-5335-4E2F-B0CB-BFB1C5B2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4E2-D11E-4E62-9203-C6D5173A2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27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6E85-1480-B082-14B3-88B21BE2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2305F-41E8-7054-11EC-FF658444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4AD-737C-4BE6-8168-AE6ED0F53A5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61715-A676-D9C2-33AB-DD5B51E8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C51CA-D0FF-35C0-93AD-D0630553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4E2-D11E-4E62-9203-C6D5173A2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65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8A8DD-0D96-3D7D-7871-D14CAC05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4AD-737C-4BE6-8168-AE6ED0F53A5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495AE-54F6-2A67-4EE8-6E05A2A7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AB1E4-1CA6-F70E-733B-20103FB1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4E2-D11E-4E62-9203-C6D5173A2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3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81D1-B8E5-E827-2233-C6127FDE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D137-9CDB-A6B3-4F11-D3649EEA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54B41-FE52-381C-8A46-A2C833C3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555DA-E560-DDBC-15D9-07FA8EFC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4AD-737C-4BE6-8168-AE6ED0F53A5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1B843-0591-FE3D-2221-E45BDB1E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96E33-2DD7-4EE2-0EA6-A5A2C3D6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4E2-D11E-4E62-9203-C6D5173A2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2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730E-5498-F659-9AB4-B7944452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6445-C331-2687-9697-F53B0283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50B05-FCF8-5D45-EDCA-716C0169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4D32-3BFE-4E51-DFFB-5A6A7BB3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6874-9C6E-FFE1-3CFF-6D3983A2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6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9103-99B6-3943-B911-2657B948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479B8-BB70-7F59-E03A-D8672544A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0C10A-01B4-4A2D-D03E-85D769EE6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14D13-9C42-15C4-7DD9-60A62A89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4AD-737C-4BE6-8168-AE6ED0F53A5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3882D-7813-4001-540E-1D0BB127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B7322-D36E-86FD-59D1-3EC1EC4C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4E2-D11E-4E62-9203-C6D5173A2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3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8B11-D065-6B79-5DE3-2BDB742B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DD973-CDD9-DBFB-768F-1BA45A0CF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E87E-0F13-0EBB-4C18-478018C8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4AD-737C-4BE6-8168-AE6ED0F53A5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9B90-DDF9-5F4B-F376-49530705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056B2-0715-01EE-E448-A6481693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4E2-D11E-4E62-9203-C6D5173A2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5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2E000-591B-ED0E-583D-CA59E77E7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E009B-A5EA-0D4A-3FCD-83534AB49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990CE-4D7F-5ED4-C365-6E6FB878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A4AD-737C-4BE6-8168-AE6ED0F53A5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9FE0-B006-6EB8-4002-9D473B4E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9B6AA-3AD2-F9AA-8A66-8F55D5E1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24E2-D11E-4E62-9203-C6D5173A2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04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52A2-2DB7-AC95-2406-3E83B5461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5490D-E0FA-F032-66D0-F6F74E1FE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D976A-AA87-A4D2-2730-97220618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3DD4-685E-4EAA-A7BE-C19AB628F3B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B6F97-A47F-6E1E-A0BE-F379BECD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24F6F-A2E6-7D26-ADE1-275C1915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420-AB07-4DD7-B8D2-135B8F5EA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69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67A9-5D34-3BD1-7ACC-5A138BD4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698362"/>
          </a:xfrm>
        </p:spPr>
        <p:txBody>
          <a:bodyPr>
            <a:no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81B8-ED30-9AA2-1883-1215B8CA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3852"/>
            <a:ext cx="10515600" cy="5173111"/>
          </a:xfrm>
        </p:spPr>
        <p:txBody>
          <a:bodyPr/>
          <a:lstStyle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900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5DD7-3349-12DA-B862-E4AEE71B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4D189-2D79-A9C2-2E69-9BB6CB8BC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362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7881-8108-25A7-5DC9-160FD020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397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27CC-3827-3E43-731D-732CF0BCF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3361"/>
            <a:ext cx="5181600" cy="5013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E7DD-AE3D-98D1-9FA2-499107274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3361"/>
            <a:ext cx="5181600" cy="5013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14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F71C-6114-BDCF-C322-AC4061C0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93427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AB87E-E912-939D-9AB2-373139B2C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00965"/>
            <a:ext cx="5157787" cy="6880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AA104-8D79-6D7B-2FD5-486D26833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5730"/>
            <a:ext cx="5157787" cy="4087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19CC7-C0D9-27D3-7B45-3E130CABB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00965"/>
            <a:ext cx="5183188" cy="6880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C681C-1F3F-B259-A800-5456CF9AB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5730"/>
            <a:ext cx="5183188" cy="40872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672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B3F4-1A16-A458-A214-6D7C9F0F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4947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011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4C0E2-2F75-6676-AA0C-AA96E129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3DD4-685E-4EAA-A7BE-C19AB628F3B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BBC39-4DA4-56A0-0621-49ED8785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A0490-3CE9-3113-167A-7151E0A2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420-AB07-4DD7-B8D2-135B8F5EA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8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46B0-A824-5EB2-5136-46CA7778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1C1BC-8EB0-CCF9-E385-727FA4878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92FC8-F6FC-B8F7-EBE6-5404341C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6D82A-42D3-7751-DCE1-54F07392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A378E-3CA8-4BB4-4608-BE1F11F2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80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4988B-EE14-A521-2153-D03F2D85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3974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D3541-47D7-4727-26CB-C02891A17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26775"/>
            <a:ext cx="6172200" cy="53342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DD00D-627E-ADF5-93B0-8F48D5C87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20078"/>
            <a:ext cx="3932237" cy="424891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446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3966-0096-5C0F-A7C7-0EEB5B3C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6"/>
            <a:ext cx="3932237" cy="1245014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27A44-CE17-FC67-1384-9DD5AA6F9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525"/>
            <a:ext cx="6172200" cy="5724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A7455-39F4-4659-FE9B-C6B24AD0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70383"/>
            <a:ext cx="3932237" cy="429860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60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4BDF-1AD7-06EF-F854-5C27852E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48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BB689-1492-77F6-C367-DE3999B60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83975"/>
            <a:ext cx="10515600" cy="497950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801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F7DFB-E248-8BFA-B0D1-9311501B6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977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B514D-ECFE-BDE2-F036-2D399DC5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977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1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CB8A-5D88-C429-9112-93B365CE4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070" y="2126973"/>
            <a:ext cx="4598504" cy="140286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166C2-C006-5809-1970-EB69466C1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070" y="3602038"/>
            <a:ext cx="4598504" cy="7413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678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D9B1-CF91-66F5-39F5-8FEAD601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0BC5-29FD-BE06-2A3A-75BB2E16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0C5C2-F347-8416-C6C6-776CC9B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61C9-C019-5267-069F-2380DE79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3B172-AAA5-0F90-EDCF-1935F187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23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359F-21AA-E352-2BE4-D9A07A2A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595A5-7FB9-0FEF-C1CB-4C356F8B5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5696F-3057-661D-DC1C-83F598AD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622AD-554E-8BBD-7779-967FB994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28201-47E1-5E66-CF16-B0BBC156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278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F973-29CD-3DDC-2CEE-50CF0ABA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8F40-27D1-149D-54C9-521036186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0C834-A962-A0AF-2D81-42EE6E318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E90B3-5AC9-A3FD-030E-6C28FBB9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2E9B0-E36C-25F3-1C00-FDDE9EFE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969DA-D038-A2ED-335D-F1C0E781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73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D545-E29E-DF19-E9F9-2158B40A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6398C-CB73-B7C6-1631-D512C4FC7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337BA-B959-4447-A269-1E223DF83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6471A-573E-2376-E1BB-73E700E5D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B87E4-43D3-B663-BA49-CD2FBC4C6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3C871-2805-1845-8DAD-08FB384A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F55C8-1B41-A02F-B193-ED1357FD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F824A-7C10-1E38-BEF8-0CF707F4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85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DC67-BBFE-7EBA-FC83-81CB8679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FB7B9-5A3E-DF7F-5C24-FBF7DB6F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3E562-2443-1312-4A37-9FA49B61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E9EFC-6462-5563-3366-BBCDE22B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4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2AC9-340F-28BD-009F-E03E5099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12F61-C59A-EA0C-4EF5-E199B0D62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3D919-7D71-8ED2-4895-12D0BAED0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15A8E-A9A0-4DA4-5A46-95DE4322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19888-3C2F-283B-1466-A32CEFF2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AAFF9-5F42-2BE0-AA76-8DF40680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13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9081C-5E12-9251-1A0C-67882470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2AECF-C039-3A8A-37FC-E08E7967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F649A-E619-5929-BE01-7463C17C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FD70-F7FD-AB35-44FF-D227B53F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7840-E745-3FA7-E477-9B614EF7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699EB-DF33-F917-F991-D46924527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37682-D3D8-B5FD-9677-E545962C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6AFC-0FE7-29D6-BD3B-DAB9B497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3466-558F-FD60-DBFE-0DFB1AD5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344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1C89-1AB4-B56D-6CA0-B56FAFCF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D38DF-DCDC-521B-8F0D-61D8E04A0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14D8E-09AA-37B4-83CC-9889B85BA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7D09C-EEF0-45BB-BEB5-050AACF7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BFC35-286F-7544-2FE0-6FC8D2C8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2435D-BD86-4113-DD15-97897177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30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ED7C-D932-CD06-E4D1-5300C9BC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576A2-4B32-0DF4-148F-15E8AA892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4826-06D8-BA6A-67DB-AFDF42BF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9E92-CE27-20DF-DDFD-50AE884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296DA-01B2-3956-8F5C-587EC35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43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C17331-67E8-C9EE-BB4C-879FD4C56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DD108-6231-D067-56C4-BDE2403E2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0A45-9996-7906-68CE-AC00AA14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A2AA-1CCD-4521-4C90-D4DA7E1B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710E9-84C8-B848-8401-D382CD5B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0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A4FC-1B86-0206-583C-8A98BE48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AA906-D576-9836-F699-F9F9FD33E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DE372-B475-AE83-F704-4D4EDA171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AF06A-3DF4-0DEF-7733-BE857266E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AE724-5E24-121D-8FB9-BE1B9BD3E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234D8-2A8E-96CE-2AAA-3F622E4F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92387A-1328-2A07-1BA0-72B58598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75146-84B3-B1C3-F7BC-D1497B06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8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9FF6-B5DC-B94D-7115-F9F8B22E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AD7E9-6BC4-B2AC-71A0-5AD8478D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DC864-B16A-FBAF-8FE8-233E2985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7D22D-F264-D0FA-4333-22E46F80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6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69C1C-5FBE-3239-0B12-CC6DFBB3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19E4D-F11D-60C6-1145-5F1B23AB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04F7B-AEB1-7C42-8C78-3CB1C789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59F3-6FD2-2B58-2B4F-46DB3F6B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A1AD-FA5E-C933-6F36-102E9E2C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FD040-B091-7D6D-3B59-A02293E1E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D6550-CA9F-0B02-FAF6-602F116E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59794-E68B-63D5-F45D-DAE8B74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5B3E5-3F2A-FAD5-E13B-1024B856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7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190F-4AC7-D1FD-2534-0E7BCF1C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EA980-B0FD-67E3-35CB-E6B53A8D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3E7FB-2F71-3CB3-4E1A-D475EF474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31FE7-CC8E-3A49-1F59-D7CBA58A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CC4DFB-5DA6-46C0-A9F7-855EDA0112D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F4186-AD7E-C310-C8D0-A8B969C8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43500-B40B-E9AC-461B-BF3B8D4C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B9D690-C061-4472-817A-AF23D821C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3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A97599-6CB5-0833-DE4A-24F32D4780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242518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B2E42-FB07-7C17-C96A-3A5611E7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94A9E-0D36-8FEB-55E0-010238B8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161FBC-4E4B-0BD7-C144-BBB8A8F6C4A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3304"/>
            <a:ext cx="12215745" cy="684469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A3BAF-FF79-5089-A4D8-C60F8C76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AFA68-0BCE-B3FF-768D-A5C9E4327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FBA3-8227-2239-066C-918952E52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6A4AD-737C-4BE6-8168-AE6ED0F53A53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82E35-08DD-27CB-B11E-7FF052F6F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FC0B7-62E0-184B-DD24-74409A6B1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24E2-D11E-4E62-9203-C6D5173A2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8D26AB-355D-7415-CDC0-BADE532ED02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9396"/>
            <a:ext cx="12192000" cy="687679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B6CA6-EC65-C12D-87E1-604B517C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EE323-39D9-A63F-F8D0-D126BCB19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C0015-A5C7-9044-EADB-47DEE628B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3DD4-685E-4EAA-A7BE-C19AB628F3B0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25621-C5A7-EC8A-13F3-FFB59D873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F066-B255-303A-4F84-75AA6D686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EF420-AB07-4DD7-B8D2-135B8F5EA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3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2B3BE9-BFE3-9D37-E71F-79B1F3F824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2992"/>
            <a:ext cx="12192000" cy="68839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807EE-0A17-9D78-0BBA-8C9F889B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107E-B508-75BB-1929-818D0731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FF92F-C45F-EBCF-12C5-756E51218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03CD-B51E-4873-A71D-01BAFB9C236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B628A-8E25-D836-B99F-5FD0898D6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87CB1-F97C-AC57-53DC-C20421C04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76A7-EEA6-461C-AE73-3C45F4EC7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Youtube%20link%20to%20CDM%20Regs%20Seminar%20CABE%202017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gov.uk/construction/cdm/2015/index.htm" TargetMode="Externa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6CB1-9A9D-05E4-7FB2-2DF944CE8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4151312"/>
            <a:ext cx="4805680" cy="1324928"/>
          </a:xfrm>
        </p:spPr>
        <p:txBody>
          <a:bodyPr/>
          <a:lstStyle/>
          <a:p>
            <a:r>
              <a:rPr lang="en-GB" dirty="0"/>
              <a:t>Safety Management</a:t>
            </a:r>
            <a:br>
              <a:rPr lang="en-GB" dirty="0"/>
            </a:br>
            <a:r>
              <a:rPr lang="en-GB" sz="2400" dirty="0"/>
              <a:t>Andy Crooks, Stroma BC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8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115-9C7C-5F14-80E5-75C500CD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Safety Arrangements – Level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0A8D0-4070-F92E-1164-E24C961571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Driver risk assessments</a:t>
            </a:r>
          </a:p>
          <a:p>
            <a:pPr lvl="1"/>
            <a:r>
              <a:rPr lang="en-GB" dirty="0"/>
              <a:t>Driving license/MOT/Insurance</a:t>
            </a:r>
          </a:p>
          <a:p>
            <a:r>
              <a:rPr lang="en-GB" dirty="0"/>
              <a:t>Accident and near-miss reporting</a:t>
            </a:r>
          </a:p>
          <a:p>
            <a:r>
              <a:rPr lang="en-GB" dirty="0"/>
              <a:t>Site risk assessments</a:t>
            </a:r>
          </a:p>
          <a:p>
            <a:r>
              <a:rPr lang="en-GB" dirty="0"/>
              <a:t>Site risk training</a:t>
            </a:r>
          </a:p>
          <a:p>
            <a:r>
              <a:rPr lang="en-GB" dirty="0"/>
              <a:t>Asbestos awareness training</a:t>
            </a:r>
          </a:p>
          <a:p>
            <a:endParaRPr lang="en-GB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836F108-81FF-3113-D5D1-BB3DF5D110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2571" y="1277888"/>
            <a:ext cx="5181600" cy="23218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BB517-3C00-5952-EB2E-1FCA9414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535" y="3846083"/>
            <a:ext cx="3131636" cy="1980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EACF49-2D86-1A4F-B3C0-0DB4DC281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70" y="3843635"/>
            <a:ext cx="1883229" cy="7402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530FF-E3E3-D095-1FBE-7833583E8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55" y="5200587"/>
            <a:ext cx="1957821" cy="601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16DE1D-89FC-826C-446F-6F06F7098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571" y="4615984"/>
            <a:ext cx="1905098" cy="5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792-774B-75AF-CFB9-E0929BFE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Construction Design &amp; Management Regulations 2015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5D04EB-FB2E-426F-10D3-1F19BE036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GB" dirty="0"/>
              <a:t>It is about securing construction health and safety: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Managing risks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Appointing the right people at the right time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Information, instruction, training &amp; supervision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Cooperation, coordination &amp; communication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Consultation &amp; engagement of workers</a:t>
            </a:r>
          </a:p>
          <a:p>
            <a:pPr lvl="0">
              <a:lnSpc>
                <a:spcPct val="90000"/>
              </a:lnSpc>
            </a:pPr>
            <a:r>
              <a:rPr lang="en-GB" dirty="0"/>
              <a:t>It applies to all construction work</a:t>
            </a:r>
          </a:p>
          <a:p>
            <a:pPr lvl="0">
              <a:lnSpc>
                <a:spcPct val="90000"/>
              </a:lnSpc>
            </a:pPr>
            <a:r>
              <a:rPr lang="en-GB" dirty="0"/>
              <a:t>You play no part in its enforcement, but you can use it to report health and safety matters which you see on site.</a:t>
            </a:r>
          </a:p>
          <a:p>
            <a:pPr lvl="0">
              <a:lnSpc>
                <a:spcPct val="90000"/>
              </a:lnSpc>
            </a:pPr>
            <a:r>
              <a:rPr lang="en-GB" dirty="0">
                <a:hlinkClick r:id="rId2" action="ppaction://hlinkfile"/>
              </a:rPr>
              <a:t>YouTube link to CDM Regs Seminar CABE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04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A46C-357D-292C-E2F1-30FA7686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Notifications &amp; Enforcement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514EB-7817-B7E4-8B0C-6342DAC3FE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GB" dirty="0"/>
              <a:t>See something? Then notify the site immediately</a:t>
            </a:r>
          </a:p>
          <a:p>
            <a:pPr lvl="1"/>
            <a:r>
              <a:rPr lang="en-GB" dirty="0"/>
              <a:t>Notify the Principal Contractor</a:t>
            </a:r>
          </a:p>
          <a:p>
            <a:pPr lvl="1"/>
            <a:r>
              <a:rPr lang="en-GB" dirty="0"/>
              <a:t>If he seems disinterested – then notify the Principal Designer</a:t>
            </a:r>
          </a:p>
          <a:p>
            <a:pPr lvl="1"/>
            <a:r>
              <a:rPr lang="en-GB" dirty="0"/>
              <a:t>If the ‘something’ remains a concern</a:t>
            </a:r>
          </a:p>
          <a:p>
            <a:pPr lvl="1"/>
            <a:r>
              <a:rPr lang="en-GB" dirty="0"/>
              <a:t>Report it to your line-manager, Director for advice</a:t>
            </a:r>
          </a:p>
          <a:p>
            <a:pPr lvl="1"/>
            <a:r>
              <a:rPr lang="en-GB" dirty="0"/>
              <a:t>Ultimately, the issue will be reported to the HSE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FFF25-3D23-EE22-5ABE-888743A8B3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dirty="0">
                <a:hlinkClick r:id="rId2"/>
              </a:rPr>
              <a:t>HSE CDM Page</a:t>
            </a:r>
            <a:endParaRPr lang="en-GB" dirty="0"/>
          </a:p>
          <a:p>
            <a:pPr lvl="1"/>
            <a:r>
              <a:rPr lang="en-GB" dirty="0"/>
              <a:t>Weblink includes various guides</a:t>
            </a:r>
          </a:p>
          <a:p>
            <a:pPr lvl="1"/>
            <a:r>
              <a:rPr lang="en-GB" dirty="0"/>
              <a:t>Detailed role of Principal designers, contractors and client</a:t>
            </a:r>
          </a:p>
          <a:p>
            <a:pPr lvl="1"/>
            <a:r>
              <a:rPr lang="en-GB" dirty="0"/>
              <a:t>Reporting links for incidents and complaints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Possible Enforcement</a:t>
            </a:r>
          </a:p>
          <a:p>
            <a:pPr lvl="1"/>
            <a:r>
              <a:rPr lang="en-GB" dirty="0"/>
              <a:t> On-the-spot fines</a:t>
            </a:r>
          </a:p>
          <a:p>
            <a:pPr lvl="1"/>
            <a:r>
              <a:rPr lang="en-GB" dirty="0"/>
              <a:t>Prison sentence</a:t>
            </a:r>
          </a:p>
          <a:p>
            <a:pPr lvl="1"/>
            <a:r>
              <a:rPr lang="en-GB" dirty="0"/>
              <a:t>Unlimited fine for offences</a:t>
            </a:r>
          </a:p>
        </p:txBody>
      </p:sp>
    </p:spTree>
    <p:extLst>
      <p:ext uri="{BB962C8B-B14F-4D97-AF65-F5344CB8AC3E}">
        <p14:creationId xmlns:p14="http://schemas.microsoft.com/office/powerpoint/2010/main" val="2008609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FDF5-324F-3945-6EBA-995D1E15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67099F-F142-79A4-BCF5-D494FFA7B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Observe procedures</a:t>
            </a:r>
          </a:p>
          <a:p>
            <a:endParaRPr lang="en-GB" dirty="0"/>
          </a:p>
          <a:p>
            <a:r>
              <a:rPr lang="en-GB" dirty="0"/>
              <a:t>Do not put yourself at risk</a:t>
            </a:r>
          </a:p>
          <a:p>
            <a:endParaRPr lang="en-GB" dirty="0"/>
          </a:p>
          <a:p>
            <a:r>
              <a:rPr lang="en-GB" dirty="0"/>
              <a:t>Notify others when you perceive they may be at risk</a:t>
            </a:r>
          </a:p>
          <a:p>
            <a:endParaRPr lang="en-GB" dirty="0"/>
          </a:p>
          <a:p>
            <a:r>
              <a:rPr lang="en-GB" dirty="0"/>
              <a:t>If in doubt, walk away</a:t>
            </a:r>
          </a:p>
        </p:txBody>
      </p:sp>
    </p:spTree>
    <p:extLst>
      <p:ext uri="{BB962C8B-B14F-4D97-AF65-F5344CB8AC3E}">
        <p14:creationId xmlns:p14="http://schemas.microsoft.com/office/powerpoint/2010/main" val="239673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9EFF-4EC9-9862-9716-668701A33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 for listening,</a:t>
            </a:r>
            <a:br>
              <a:rPr lang="en-GB" dirty="0"/>
            </a:br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0591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0838-342D-5FDA-A6FD-7C274489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66861" cy="925195"/>
          </a:xfrm>
        </p:spPr>
        <p:txBody>
          <a:bodyPr/>
          <a:lstStyle/>
          <a:p>
            <a:r>
              <a:rPr lang="en-GB" dirty="0"/>
              <a:t>In today’s session: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5E37-3C8A-BD27-A960-C5FF45127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514"/>
            <a:ext cx="4866861" cy="4827361"/>
          </a:xfrm>
        </p:spPr>
        <p:txBody>
          <a:bodyPr/>
          <a:lstStyle/>
          <a:p>
            <a:r>
              <a:rPr lang="en-GB" dirty="0"/>
              <a:t>The BICOF requirements</a:t>
            </a:r>
          </a:p>
          <a:p>
            <a:endParaRPr lang="en-GB" dirty="0"/>
          </a:p>
          <a:p>
            <a:r>
              <a:rPr lang="en-GB" dirty="0"/>
              <a:t>Code of Conduct obligations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Safety arrangements</a:t>
            </a:r>
          </a:p>
          <a:p>
            <a:pPr lvl="1"/>
            <a:r>
              <a:rPr lang="en-GB" dirty="0"/>
              <a:t>In house</a:t>
            </a:r>
          </a:p>
          <a:p>
            <a:pPr lvl="1"/>
            <a:r>
              <a:rPr lang="en-GB" dirty="0"/>
              <a:t>On-site</a:t>
            </a:r>
          </a:p>
          <a:p>
            <a:pPr lvl="1"/>
            <a:endParaRPr lang="en-GB" dirty="0"/>
          </a:p>
          <a:p>
            <a:r>
              <a:rPr lang="en-GB" dirty="0"/>
              <a:t>Reporting using CDM/HSE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35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63E7-8867-F29B-479D-769F9B69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BICOF General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53ACF-BF3F-F05A-B50B-A220BF09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the wheel, it is classed as a Management Competence</a:t>
            </a:r>
          </a:p>
          <a:p>
            <a:pPr lvl="1"/>
            <a:r>
              <a:rPr lang="en-GB" dirty="0"/>
              <a:t>Measured by:</a:t>
            </a:r>
          </a:p>
          <a:p>
            <a:pPr lvl="2"/>
            <a:r>
              <a:rPr lang="en-GB" dirty="0"/>
              <a:t>A – Awareness – basic knowledge of the subject and how it relates to the role</a:t>
            </a:r>
          </a:p>
          <a:p>
            <a:pPr lvl="2"/>
            <a:r>
              <a:rPr lang="en-GB" dirty="0"/>
              <a:t>B – Appreciation – general background knowledge; appreciate intention; acknowledgement that specialist input may be required</a:t>
            </a:r>
          </a:p>
          <a:p>
            <a:pPr lvl="2"/>
            <a:r>
              <a:rPr lang="en-GB" dirty="0"/>
              <a:t>C – Sufficient knowledge and understanding of legal and technical factors to make informed assessments and decisions relating to typical building work; acknowledged that specialist input may be required.</a:t>
            </a:r>
          </a:p>
          <a:p>
            <a:pPr lvl="2"/>
            <a:r>
              <a:rPr lang="en-GB" dirty="0"/>
              <a:t>D – Sufficiently detailed knowledge, understanding and skills to make decisions on non-standard issues and the ability to commission and interrogate specialist assistance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71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E6AE-8825-4407-F805-F1337F12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Roles and competence levels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92C1F-726B-64F8-B61E-74BDD6252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Class 1 Trainee Building Inspector – Competent to level A and B</a:t>
            </a:r>
          </a:p>
          <a:p>
            <a:endParaRPr lang="en-GB" dirty="0"/>
          </a:p>
          <a:p>
            <a:r>
              <a:rPr lang="en-GB" dirty="0"/>
              <a:t>Class 2 Building Inspector –  to level C</a:t>
            </a:r>
          </a:p>
          <a:p>
            <a:endParaRPr lang="en-GB" dirty="0"/>
          </a:p>
          <a:p>
            <a:r>
              <a:rPr lang="en-GB" dirty="0"/>
              <a:t>Class 3 Specialist Building Inspector – to level C</a:t>
            </a:r>
          </a:p>
          <a:p>
            <a:endParaRPr lang="en-GB" dirty="0"/>
          </a:p>
          <a:p>
            <a:r>
              <a:rPr lang="en-GB" dirty="0"/>
              <a:t>Class 4 Technical Manager – to level 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69A951-A481-8E10-59BE-F665FBED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258" y="2525485"/>
            <a:ext cx="3482971" cy="261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6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D75E-C19D-F320-7A70-99F43E55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Management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1403-1EB0-0127-2BBE-D4681D61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888"/>
            <a:ext cx="10515600" cy="53420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Level A – Awareness</a:t>
            </a:r>
          </a:p>
          <a:p>
            <a:pPr lvl="1"/>
            <a:r>
              <a:rPr lang="en-GB" dirty="0"/>
              <a:t>Underpinning H&amp;S legislation</a:t>
            </a:r>
          </a:p>
          <a:p>
            <a:pPr lvl="1"/>
            <a:r>
              <a:rPr lang="en-GB" dirty="0"/>
              <a:t>BC’s role through design, approval, construction, inspection, certification, occupation and use of finished development</a:t>
            </a:r>
          </a:p>
          <a:p>
            <a:pPr lvl="1"/>
            <a:r>
              <a:rPr lang="en-GB" dirty="0"/>
              <a:t>Role BC can play in promotion and leadership of safety culture</a:t>
            </a:r>
          </a:p>
          <a:p>
            <a:pPr lvl="1"/>
            <a:r>
              <a:rPr lang="en-GB" dirty="0"/>
              <a:t>Controlling risk within the built environment</a:t>
            </a:r>
          </a:p>
          <a:p>
            <a:pPr lvl="1"/>
            <a:r>
              <a:rPr lang="en-GB" dirty="0"/>
              <a:t>Reporting to the relevant enforcing body</a:t>
            </a:r>
          </a:p>
          <a:p>
            <a:r>
              <a:rPr lang="en-GB" dirty="0"/>
              <a:t>Level B – Appreciation</a:t>
            </a:r>
          </a:p>
          <a:p>
            <a:pPr lvl="1"/>
            <a:r>
              <a:rPr lang="en-GB" dirty="0"/>
              <a:t>All of the above, plus effective communication with interested parties</a:t>
            </a:r>
          </a:p>
          <a:p>
            <a:r>
              <a:rPr lang="en-GB" dirty="0"/>
              <a:t>Level C – Understanding </a:t>
            </a:r>
          </a:p>
          <a:p>
            <a:pPr lvl="1"/>
            <a:r>
              <a:rPr lang="en-GB" dirty="0"/>
              <a:t>All of the above, plus reference to CoC for RBIs</a:t>
            </a:r>
          </a:p>
          <a:p>
            <a:pPr lvl="1"/>
            <a:r>
              <a:rPr lang="en-GB" dirty="0"/>
              <a:t>How BC supports compliance in HRBs and non-standard buildings</a:t>
            </a:r>
          </a:p>
          <a:p>
            <a:r>
              <a:rPr lang="en-GB" dirty="0"/>
              <a:t>Level D – </a:t>
            </a:r>
            <a:r>
              <a:rPr lang="en-GB"/>
              <a:t>Comprehensive understanding</a:t>
            </a:r>
            <a:endParaRPr lang="en-GB" dirty="0"/>
          </a:p>
          <a:p>
            <a:pPr lvl="1"/>
            <a:r>
              <a:rPr lang="en-GB" dirty="0"/>
              <a:t>All of the above, plus the role of Building Safety Management to achieve BR compliance</a:t>
            </a:r>
          </a:p>
          <a:p>
            <a:pPr lvl="1"/>
            <a:r>
              <a:rPr lang="en-GB" dirty="0"/>
              <a:t>Building Safety Management to ensure good practice in multi-disciplinary teams.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82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68CC-6362-D005-ACE2-52B5A38D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07251-5587-F9BD-A929-FF57C683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Health and Safety at Work etc. Act 1974:</a:t>
            </a:r>
          </a:p>
          <a:p>
            <a:pPr lvl="1"/>
            <a:r>
              <a:rPr lang="en-GB" dirty="0"/>
              <a:t>Prescribes general duties on employers</a:t>
            </a:r>
          </a:p>
          <a:p>
            <a:pPr lvl="2"/>
            <a:r>
              <a:rPr lang="en-GB" dirty="0"/>
              <a:t>Inductions, instructions, training and supervision</a:t>
            </a:r>
          </a:p>
          <a:p>
            <a:pPr lvl="2"/>
            <a:r>
              <a:rPr lang="en-GB" dirty="0"/>
              <a:t>Safe working environments</a:t>
            </a:r>
          </a:p>
          <a:p>
            <a:pPr lvl="2"/>
            <a:r>
              <a:rPr lang="en-GB" dirty="0"/>
              <a:t>Personal protective equipment</a:t>
            </a:r>
          </a:p>
          <a:p>
            <a:pPr lvl="2"/>
            <a:r>
              <a:rPr lang="en-GB" dirty="0"/>
              <a:t>Adequate first aid</a:t>
            </a:r>
          </a:p>
          <a:p>
            <a:pPr lvl="2"/>
            <a:r>
              <a:rPr lang="en-GB" dirty="0"/>
              <a:t>Accident and incident reporting</a:t>
            </a:r>
          </a:p>
          <a:p>
            <a:pPr lvl="2"/>
            <a:r>
              <a:rPr lang="en-GB" dirty="0"/>
              <a:t>Safety Committees</a:t>
            </a:r>
          </a:p>
          <a:p>
            <a:pPr lvl="1"/>
            <a:r>
              <a:rPr lang="en-GB" dirty="0"/>
              <a:t>Employees must:</a:t>
            </a:r>
          </a:p>
          <a:p>
            <a:pPr lvl="2"/>
            <a:r>
              <a:rPr lang="en-GB" dirty="0"/>
              <a:t>Take reasonable care of their health and safety</a:t>
            </a:r>
          </a:p>
          <a:p>
            <a:pPr lvl="2"/>
            <a:r>
              <a:rPr lang="en-GB" dirty="0"/>
              <a:t>Stop if they have safety concerns</a:t>
            </a:r>
          </a:p>
          <a:p>
            <a:pPr lvl="2"/>
            <a:r>
              <a:rPr lang="en-GB" dirty="0"/>
              <a:t>Ensure we don’t put others at risk</a:t>
            </a:r>
          </a:p>
          <a:p>
            <a:pPr lvl="2"/>
            <a:r>
              <a:rPr lang="en-GB" dirty="0"/>
              <a:t>If we have concerns, inform the relevant parties</a:t>
            </a:r>
          </a:p>
          <a:p>
            <a:pPr lvl="2"/>
            <a:r>
              <a:rPr lang="en-GB" dirty="0"/>
              <a:t>Report accidents and near misses</a:t>
            </a:r>
          </a:p>
        </p:txBody>
      </p:sp>
    </p:spTree>
    <p:extLst>
      <p:ext uri="{BB962C8B-B14F-4D97-AF65-F5344CB8AC3E}">
        <p14:creationId xmlns:p14="http://schemas.microsoft.com/office/powerpoint/2010/main" val="11778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A8B-8379-1D7C-CB8F-7E0F56C5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972800" cy="698362"/>
          </a:xfrm>
        </p:spPr>
        <p:txBody>
          <a:bodyPr/>
          <a:lstStyle/>
          <a:p>
            <a:r>
              <a:rPr lang="en-GB" sz="3600" dirty="0"/>
              <a:t>Common themes – what does your employer have in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07E3-6EEC-ADCC-1597-E4E22F6C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3852"/>
            <a:ext cx="10972799" cy="5173111"/>
          </a:xfrm>
        </p:spPr>
        <p:txBody>
          <a:bodyPr>
            <a:normAutofit fontScale="92500" lnSpcReduction="10000"/>
          </a:bodyPr>
          <a:lstStyle/>
          <a:p>
            <a:endParaRPr lang="en-GB" sz="3200" dirty="0"/>
          </a:p>
          <a:p>
            <a:r>
              <a:rPr lang="en-GB" sz="3200" dirty="0"/>
              <a:t>Occupational Health and Safety Commitment</a:t>
            </a:r>
          </a:p>
          <a:p>
            <a:pPr lvl="1"/>
            <a:r>
              <a:rPr lang="en-GB" sz="2800" dirty="0"/>
              <a:t>Familiarise yourself with the employer’s policies, SOPs and risk assessments</a:t>
            </a:r>
          </a:p>
          <a:p>
            <a:r>
              <a:rPr lang="en-GB" sz="3200" dirty="0"/>
              <a:t>Standard operating procedures (SOPs)</a:t>
            </a:r>
          </a:p>
          <a:p>
            <a:pPr lvl="1"/>
            <a:r>
              <a:rPr lang="en-GB" sz="2800" dirty="0"/>
              <a:t>Employers document their risks and who is responsible</a:t>
            </a:r>
          </a:p>
          <a:p>
            <a:pPr lvl="1"/>
            <a:r>
              <a:rPr lang="en-GB" sz="2800" dirty="0"/>
              <a:t>How do they control? Relevant risk assessments</a:t>
            </a:r>
          </a:p>
          <a:p>
            <a:pPr lvl="1"/>
            <a:r>
              <a:rPr lang="en-GB" sz="2800" dirty="0"/>
              <a:t>Legal registers</a:t>
            </a:r>
          </a:p>
          <a:p>
            <a:r>
              <a:rPr lang="en-GB" sz="3200" dirty="0"/>
              <a:t>Some will sign up for various schemes to verify their commitments:</a:t>
            </a:r>
          </a:p>
          <a:p>
            <a:pPr lvl="1"/>
            <a:r>
              <a:rPr lang="en-GB" sz="2800" dirty="0"/>
              <a:t>BS EN ISO 45001 – Occupational Health and Safety Management System</a:t>
            </a:r>
          </a:p>
          <a:p>
            <a:pPr lvl="1"/>
            <a:r>
              <a:rPr lang="en-GB" sz="2800" dirty="0"/>
              <a:t>CHAS scheme</a:t>
            </a:r>
          </a:p>
          <a:p>
            <a:pPr lvl="1"/>
            <a:r>
              <a:rPr lang="en-GB" sz="2800" dirty="0"/>
              <a:t>Safe contractor's schemes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71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6B95-336D-36EB-D756-4F7935D8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Arrangements – In-house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74F3-BE42-6E65-4E97-C186FB2A35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Office risk assessments</a:t>
            </a:r>
          </a:p>
          <a:p>
            <a:endParaRPr lang="en-GB" dirty="0"/>
          </a:p>
          <a:p>
            <a:pPr lvl="1"/>
            <a:r>
              <a:rPr lang="en-GB" dirty="0"/>
              <a:t>Office itself</a:t>
            </a:r>
          </a:p>
          <a:p>
            <a:pPr lvl="1"/>
            <a:r>
              <a:rPr lang="en-GB" dirty="0"/>
              <a:t>Display screen equipment</a:t>
            </a:r>
          </a:p>
          <a:p>
            <a:pPr lvl="1"/>
            <a:r>
              <a:rPr lang="en-GB" dirty="0"/>
              <a:t>Fire Risk assessments/fire drills/maintenance of equipment</a:t>
            </a:r>
          </a:p>
          <a:p>
            <a:pPr lvl="1"/>
            <a:r>
              <a:rPr lang="en-GB" dirty="0"/>
              <a:t>Mechanisms for review when things change</a:t>
            </a:r>
          </a:p>
          <a:p>
            <a:pPr lvl="1"/>
            <a:r>
              <a:rPr lang="en-GB" dirty="0"/>
              <a:t>Office lone-working practices</a:t>
            </a:r>
          </a:p>
          <a:p>
            <a:pPr lvl="1"/>
            <a:r>
              <a:rPr lang="en-GB" dirty="0"/>
              <a:t>First aiders/kits etc</a:t>
            </a:r>
          </a:p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FDFE3D-10DB-4FC9-9AF1-1B0E250E2A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163361"/>
            <a:ext cx="5843186" cy="213501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CBB284-E068-EBFC-E97D-F24DF62A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77758"/>
            <a:ext cx="2597973" cy="21350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160B76-3AA4-3D21-B09D-5334BA844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829" y="3429000"/>
            <a:ext cx="260043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24D4-C0BC-671E-8D72-5FE1EF02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safety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50578-53DA-2B9D-8C0F-EFF2D66EE4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Lone working policy</a:t>
            </a:r>
          </a:p>
          <a:p>
            <a:pPr lvl="1"/>
            <a:r>
              <a:rPr lang="en-GB" dirty="0"/>
              <a:t>Who knows where you are?</a:t>
            </a:r>
          </a:p>
          <a:p>
            <a:pPr lvl="1"/>
            <a:r>
              <a:rPr lang="en-GB" dirty="0"/>
              <a:t>Arrangements for signing out and in</a:t>
            </a:r>
          </a:p>
          <a:p>
            <a:pPr lvl="1"/>
            <a:r>
              <a:rPr lang="en-GB" dirty="0"/>
              <a:t>What happens if someone isn’t accounted for?</a:t>
            </a:r>
          </a:p>
          <a:p>
            <a:r>
              <a:rPr lang="en-GB" dirty="0"/>
              <a:t>Personal Protective Equipment (PPE)</a:t>
            </a:r>
          </a:p>
          <a:p>
            <a:pPr lvl="1"/>
            <a:r>
              <a:rPr lang="en-GB" dirty="0"/>
              <a:t>Always wear it</a:t>
            </a:r>
          </a:p>
          <a:p>
            <a:pPr lvl="1"/>
            <a:r>
              <a:rPr lang="en-GB" dirty="0"/>
              <a:t>Mechanism for regular review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D65B433-54E3-E4AD-9F7D-E640E0319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48678" y="151267"/>
            <a:ext cx="3435008" cy="37612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2BCA0F5E-144F-B7FA-688A-E0038CCC8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607" y="4063771"/>
            <a:ext cx="2870307" cy="23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ABCA Template" id="{3D283FB9-D4F8-4B43-A71A-4DD3E450DD5F}" vid="{8806052B-248D-467D-A001-B4D4C2F4073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ABCA Template" id="{3D283FB9-D4F8-4B43-A71A-4DD3E450DD5F}" vid="{FD288166-EEB5-41B9-B360-B7E5A4A0C7A4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ABCA Template" id="{3D283FB9-D4F8-4B43-A71A-4DD3E450DD5F}" vid="{EE404702-9F17-449E-AA5A-86405F97280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ABCA Template" id="{3D283FB9-D4F8-4B43-A71A-4DD3E450DD5F}" vid="{E759081E-6E10-4499-9E3B-675D5080985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 ABCA Template</Template>
  <TotalTime>599</TotalTime>
  <Words>1123</Words>
  <Application>Microsoft Office PowerPoint</Application>
  <PresentationFormat>Widescreen</PresentationFormat>
  <Paragraphs>153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Safety Management Andy Crooks, Stroma BC</vt:lpstr>
      <vt:lpstr>In today’s session:</vt:lpstr>
      <vt:lpstr>BICOF General Requirements</vt:lpstr>
      <vt:lpstr>Roles and competence levels</vt:lpstr>
      <vt:lpstr>Safety Management competence</vt:lpstr>
      <vt:lpstr>Legal background</vt:lpstr>
      <vt:lpstr>Common themes – what does your employer have in place?</vt:lpstr>
      <vt:lpstr>Safety Arrangements – In-house</vt:lpstr>
      <vt:lpstr>Site safety arrangements</vt:lpstr>
      <vt:lpstr>Site Safety Arrangements – Level D</vt:lpstr>
      <vt:lpstr>Construction Design &amp; Management Regulations 2015</vt:lpstr>
      <vt:lpstr>Notifications &amp; Enforcement</vt:lpstr>
      <vt:lpstr>General Conclusion</vt:lpstr>
      <vt:lpstr>Thanks for listening,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Management Andy Crooks Stroma BC</dc:title>
  <dc:creator>Andrew Crooks</dc:creator>
  <cp:lastModifiedBy>Clare Edwards-Smith</cp:lastModifiedBy>
  <cp:revision>8</cp:revision>
  <dcterms:created xsi:type="dcterms:W3CDTF">2023-10-30T08:56:26Z</dcterms:created>
  <dcterms:modified xsi:type="dcterms:W3CDTF">2024-03-08T16:01:57Z</dcterms:modified>
</cp:coreProperties>
</file>